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EE7AB"/>
    <a:srgbClr val="0066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 varScale="1">
        <p:scale>
          <a:sx n="109" d="100"/>
          <a:sy n="109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3F84-751E-45A9-8A66-6C7F59CE07C6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7E9E4-2BE7-4B5C-9FC4-C20E86548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B62A-32D9-40D2-8001-1D549C59471B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3BC3-C885-46DB-B6FF-7E3A4EEF2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C520-5A51-4AFE-9D41-30B42C999170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2552D-6F60-4937-BC89-44C03E835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B484-D416-4E43-9BB1-C331A07646C0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1A463-8995-4241-B9AA-717C6D490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9494-D1D3-4B61-ADC3-8488DBE43989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5A874-16FD-49D1-94FE-60B0E612F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99AB-44C3-4708-9334-3397CD6AD8F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4B17-1E91-409E-A72F-050228B63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5AE4-253D-43D6-9870-F26AAE57CA10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10E25-28D0-4EEE-8989-F276002E0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B497-CD02-4785-85B7-E117CDB2A1D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1C0EC-1C5D-46F4-AABD-DDFD0E5A8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9E516-40AA-4701-B852-06D469785DA8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5E44-240C-43C8-9510-5FA8FE1F59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E1809-1475-4C68-9EF8-A1C6BE1068F7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D32B2-74C4-4B83-8FCD-6C91B57DA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50647-EBC4-4E22-9CAC-356C0C280949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007E-5E86-4980-92DE-BE15D04D4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142E3-8D2A-4245-B473-17219FD973C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8659D6-6E53-4845-96EC-951EA282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395288" y="1241425"/>
            <a:ext cx="8424862" cy="2547938"/>
          </a:xfrm>
        </p:spPr>
        <p:txBody>
          <a:bodyPr/>
          <a:lstStyle/>
          <a:p>
            <a:pPr eaLnBrk="1" hangingPunct="1"/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«Социо-игровые подходы </a:t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 организации </a:t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образовательного процесса </a:t>
            </a:r>
            <a:b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 логике  ФГОС ДО»</a:t>
            </a:r>
            <a:r>
              <a:rPr lang="ru-RU" sz="3600" smtClean="0">
                <a:solidFill>
                  <a:srgbClr val="006600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716338"/>
            <a:ext cx="4000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500" b="1" smtClean="0">
                <a:latin typeface="Georgia" pitchFamily="18" charset="0"/>
              </a:rPr>
              <a:t>Социо-игровая технология – это развитие</a:t>
            </a:r>
            <a:br>
              <a:rPr lang="ru-RU" sz="2500" b="1" smtClean="0">
                <a:latin typeface="Georgia" pitchFamily="18" charset="0"/>
              </a:rPr>
            </a:br>
            <a:r>
              <a:rPr lang="ru-RU" sz="2500" b="1" smtClean="0">
                <a:latin typeface="Georgia" pitchFamily="18" charset="0"/>
              </a:rPr>
              <a:t>ребёнка в игровом общении со сверстниками</a:t>
            </a:r>
            <a:br>
              <a:rPr lang="ru-RU" sz="2500" b="1" smtClean="0">
                <a:latin typeface="Georgia" pitchFamily="18" charset="0"/>
              </a:rPr>
            </a:br>
            <a:endParaRPr lang="ru-RU" sz="2500" b="1" smtClean="0">
              <a:latin typeface="Georgia" pitchFamily="18" charset="0"/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435975" cy="410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Georgia" pitchFamily="18" charset="0"/>
              </a:rPr>
              <a:t>Применение социоигровой технологии способствует реализации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FF3300"/>
                </a:solidFill>
                <a:latin typeface="Georgia" pitchFamily="18" charset="0"/>
              </a:rPr>
              <a:t>потребности детей в движении, сохранению их психологического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FF3300"/>
                </a:solidFill>
                <a:latin typeface="Georgia" pitchFamily="18" charset="0"/>
              </a:rPr>
              <a:t>здоровья</a:t>
            </a:r>
            <a:r>
              <a:rPr lang="ru-RU" sz="1800" b="1" smtClean="0">
                <a:latin typeface="Georgia" pitchFamily="18" charset="0"/>
              </a:rPr>
              <a:t>,</a:t>
            </a:r>
            <a:r>
              <a:rPr lang="ru-RU" sz="1800" smtClean="0">
                <a:latin typeface="Georgia" pitchFamily="18" charset="0"/>
              </a:rPr>
              <a:t> а также </a:t>
            </a:r>
            <a:r>
              <a:rPr lang="ru-RU" sz="1800" b="1" smtClean="0">
                <a:solidFill>
                  <a:srgbClr val="FF3300"/>
                </a:solidFill>
                <a:latin typeface="Georgia" pitchFamily="18" charset="0"/>
              </a:rPr>
              <a:t>формированию коммуникативных навыков у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FF3300"/>
                </a:solidFill>
                <a:latin typeface="Georgia" pitchFamily="18" charset="0"/>
              </a:rPr>
              <a:t>дошкольников</a:t>
            </a:r>
            <a:r>
              <a:rPr lang="ru-RU" sz="1800" smtClean="0">
                <a:solidFill>
                  <a:srgbClr val="FF3300"/>
                </a:solidFill>
                <a:latin typeface="Georg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Georgia" pitchFamily="18" charset="0"/>
              </a:rPr>
              <a:t>Социо-игровая педагогика, или социо-игровой стиль обучения, или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Georgia" pitchFamily="18" charset="0"/>
              </a:rPr>
              <a:t>педагогика настроения основана на принципе организации занятий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rgbClr val="FF3300"/>
                </a:solidFill>
                <a:latin typeface="Georgia" pitchFamily="18" charset="0"/>
              </a:rPr>
              <a:t>как игры – жизни между микрогруппами детей</a:t>
            </a:r>
            <a:r>
              <a:rPr lang="ru-RU" sz="1800" b="1" smtClean="0">
                <a:latin typeface="Georgia" pitchFamily="18" charset="0"/>
              </a:rPr>
              <a:t> </a:t>
            </a:r>
            <a:r>
              <a:rPr lang="ru-RU" sz="1800" smtClean="0">
                <a:latin typeface="Georgia" pitchFamily="18" charset="0"/>
              </a:rPr>
              <a:t>(малыми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Georgia" pitchFamily="18" charset="0"/>
              </a:rPr>
              <a:t>социумами).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Georgia" pitchFamily="18" charset="0"/>
              </a:rPr>
              <a:t>В микрогруппах дети либо уже связаны </a:t>
            </a:r>
            <a:r>
              <a:rPr lang="ru-RU" sz="1800" smtClean="0">
                <a:solidFill>
                  <a:srgbClr val="FF3300"/>
                </a:solidFill>
                <a:latin typeface="Georgia" pitchFamily="18" charset="0"/>
              </a:rPr>
              <a:t>совместными играми, общим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solidFill>
                  <a:srgbClr val="FF3300"/>
                </a:solidFill>
                <a:latin typeface="Georgia" pitchFamily="18" charset="0"/>
              </a:rPr>
              <a:t>опытом жизни</a:t>
            </a:r>
            <a:r>
              <a:rPr lang="ru-RU" sz="1800" smtClean="0">
                <a:latin typeface="Georgia" pitchFamily="18" charset="0"/>
              </a:rPr>
              <a:t>, либо эти связи самостоятельно быстро устанавливаются. 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Georgia" pitchFamily="18" charset="0"/>
              </a:rPr>
              <a:t>всё это является плодотворной почвой для того, чтобы знания можно было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Georgia" pitchFamily="18" charset="0"/>
              </a:rPr>
              <a:t>передавать друг другу, помогать приятелю и поддерживать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ru-RU" sz="2800" b="1" smtClean="0">
                <a:latin typeface="Georgia" pitchFamily="18" charset="0"/>
              </a:rPr>
              <a:t>Основные условия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Движение - под любым предлогом. Чтобы могли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они двигаться, договариваться, предполагать и располагать,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и по-своему понимать. Чтобы сохранить каждого ребёнка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как человека </a:t>
            </a:r>
            <a:r>
              <a:rPr lang="ru-RU" sz="2200" b="1" smtClean="0">
                <a:solidFill>
                  <a:srgbClr val="FF3300"/>
                </a:solidFill>
                <a:latin typeface="Georgia" pitchFamily="18" charset="0"/>
              </a:rPr>
              <a:t>говорящего (другим </a:t>
            </a:r>
            <a:r>
              <a:rPr lang="ru-RU" sz="2200" smtClean="0">
                <a:solidFill>
                  <a:srgbClr val="FF3300"/>
                </a:solidFill>
                <a:latin typeface="Georgia" pitchFamily="18" charset="0"/>
              </a:rPr>
              <a:t>людям), </a:t>
            </a:r>
            <a:r>
              <a:rPr lang="ru-RU" sz="2200" b="1" smtClean="0">
                <a:solidFill>
                  <a:srgbClr val="FF3300"/>
                </a:solidFill>
                <a:latin typeface="Georgia" pitchFamily="18" charset="0"/>
              </a:rPr>
              <a:t>слушающего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FF3300"/>
                </a:solidFill>
                <a:latin typeface="Georgia" pitchFamily="18" charset="0"/>
              </a:rPr>
              <a:t>(других людей), действующего (вместе с другими).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Работа малыми группами 3-6 человек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Во всех видах деятельности идти от возможностей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детей.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Открыть широкий путь игре.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Не навязывать детям свои представления, а создавать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условия для высказывания детьми  собственных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solidFill>
                  <a:srgbClr val="333300"/>
                </a:solidFill>
                <a:latin typeface="Georgia" pitchFamily="18" charset="0"/>
              </a:rPr>
              <a:t>представлений.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Georgia" pitchFamily="18" charset="0"/>
              </a:rPr>
              <a:t>Принципы работы с детьми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505825" cy="5472112"/>
          </a:xfrm>
        </p:spPr>
        <p:txBody>
          <a:bodyPr/>
          <a:lstStyle/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Воспитатель –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равноправный партнёр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. Он умеет интересно играть,</a:t>
            </a:r>
          </a:p>
          <a:p>
            <a:pPr eaLnBrk="1" hangingPunct="1">
              <a:buFont typeface="Arial" charset="0"/>
              <a:buNone/>
            </a:pP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        организует игры, выдумывает их.</a:t>
            </a:r>
          </a:p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Снятие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судейской роли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 с педагога и передача её детям предопределяет снятие страха ошибки у детей.</a:t>
            </a:r>
          </a:p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Свобода и самостоятельность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 в выборе детьми знаний, умений и навыков. Свобода не означает вседозволенность. Это подчинение своих действий общим правилам.</a:t>
            </a:r>
          </a:p>
          <a:p>
            <a:pPr eaLnBrk="1" hangingPunct="1"/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Смена мизансцены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, то есть обстановки, когда дети могут общаться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в разных уголках группы.</a:t>
            </a:r>
          </a:p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Ориентация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на индивидуальные открытия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. Дети становятся соучастниками игры.</a:t>
            </a:r>
          </a:p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Преодоление трудностей. У детей не вызывает интереса то, что и просто, а что трудно – то интересно.</a:t>
            </a:r>
          </a:p>
          <a:p>
            <a:pPr eaLnBrk="1" hangingPunct="1"/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Движение и активность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.</a:t>
            </a:r>
          </a:p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Жизнь детей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в малых группах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, в основном шестёрках, бывает в четвёрках и тройках.</a:t>
            </a:r>
          </a:p>
          <a:p>
            <a:pPr eaLnBrk="1" hangingPunct="1"/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Принцип полифонии. За </a:t>
            </a:r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133-мя зайцами погонишься, глядишь, и</a:t>
            </a:r>
          </a:p>
          <a:p>
            <a:pPr eaLnBrk="1" hangingPunct="1"/>
            <a:r>
              <a:rPr lang="ru-RU" sz="1600" smtClean="0">
                <a:solidFill>
                  <a:srgbClr val="FF3300"/>
                </a:solidFill>
                <a:latin typeface="Georgia" pitchFamily="18" charset="0"/>
              </a:rPr>
              <a:t>наловишь с десяток</a:t>
            </a:r>
            <a:r>
              <a:rPr lang="ru-RU" sz="1600" smtClean="0">
                <a:solidFill>
                  <a:srgbClr val="333300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latin typeface="Georgia" pitchFamily="18" charset="0"/>
              </a:rPr>
              <a:t>Группы игровых заданий</a:t>
            </a:r>
            <a:endParaRPr lang="ru-RU" sz="2800" smtClean="0">
              <a:latin typeface="Georgia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/>
              <a:t>1</a:t>
            </a:r>
            <a:r>
              <a:rPr lang="ru-RU" sz="2200" smtClean="0">
                <a:latin typeface="Georgia" pitchFamily="18" charset="0"/>
              </a:rPr>
              <a:t>. Игры-задания </a:t>
            </a:r>
            <a:r>
              <a:rPr lang="ru-RU" sz="2200" smtClean="0">
                <a:solidFill>
                  <a:srgbClr val="FF3300"/>
                </a:solidFill>
                <a:latin typeface="Georgia" pitchFamily="18" charset="0"/>
              </a:rPr>
              <a:t>для рабочего настроя</a:t>
            </a:r>
            <a:r>
              <a:rPr lang="ru-RU" sz="2200" smtClean="0">
                <a:latin typeface="Georgia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2. Игры </a:t>
            </a:r>
            <a:r>
              <a:rPr lang="ru-RU" sz="2200" smtClean="0">
                <a:solidFill>
                  <a:srgbClr val="FF3300"/>
                </a:solidFill>
                <a:latin typeface="Georgia" pitchFamily="18" charset="0"/>
              </a:rPr>
              <a:t>для социо-игрового приобщения к делу</a:t>
            </a:r>
            <a:r>
              <a:rPr lang="ru-RU" sz="2200" smtClean="0">
                <a:latin typeface="Georgia" pitchFamily="18" charset="0"/>
              </a:rPr>
              <a:t>, во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время выполнения которых выстраиваются деловые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взаимоотношения педагога с детьми, и детей друг с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другом.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3. </a:t>
            </a:r>
            <a:r>
              <a:rPr lang="ru-RU" sz="2200" smtClean="0">
                <a:solidFill>
                  <a:srgbClr val="FF3300"/>
                </a:solidFill>
                <a:latin typeface="Georgia" pitchFamily="18" charset="0"/>
              </a:rPr>
              <a:t>Игровые разминки</a:t>
            </a:r>
            <a:r>
              <a:rPr lang="ru-RU" sz="2200" smtClean="0">
                <a:latin typeface="Georgia" pitchFamily="18" charset="0"/>
              </a:rPr>
              <a:t> – объединяются своей всеобщей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доступностью, быстро возникающей азартностью 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смешным, несерьёзным выигрышем. В них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доминирует механизм деятельного и психологически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эффективного отдыха.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4. Задания </a:t>
            </a:r>
            <a:r>
              <a:rPr lang="ru-RU" sz="2200" smtClean="0">
                <a:solidFill>
                  <a:srgbClr val="FF3300"/>
                </a:solidFill>
                <a:latin typeface="Georgia" pitchFamily="18" charset="0"/>
              </a:rPr>
              <a:t>для творческого самоутверждения</a:t>
            </a:r>
            <a:r>
              <a:rPr lang="ru-RU" sz="2200" smtClean="0">
                <a:latin typeface="Georgia" pitchFamily="18" charset="0"/>
              </a:rPr>
              <a:t> – это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задания, выполнение которых подразумевает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smtClean="0">
                <a:latin typeface="Georgia" pitchFamily="18" charset="0"/>
              </a:rPr>
              <a:t>художественно-исполнительский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1" name="Group 5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97652"/>
        </p:xfrm>
        <a:graphic>
          <a:graphicData uri="http://schemas.openxmlformats.org/drawingml/2006/table">
            <a:tbl>
              <a:tblPr/>
              <a:tblGrid>
                <a:gridCol w="428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Взгляды традиционной педагогики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Взгляды социо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игровой технологии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1.Педагоги на занятии стремятся достичь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научного результата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1.Педагоги на занятии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воссоздают жизнь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2. Оценка педагога –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«хорошо – нехорошо»,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«правильно – неправильно».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2. Ребенок способен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оценить себя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 собственными усилиями.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3. Опора на дискретность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Цель – задачи – приёмы – результат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3. Принципы взаимно пересекаются как волокна составляющие нить.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4. Педагог в роли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«судьи»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4. Педагог в роли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«советчика»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5. Главные положительные качества детей: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послушание,исполнительность, бесконфликтность, аккуратность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5. Главные качества детей: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-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развитие самосознания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- умение сравнивать свои знания со знаниями других детей;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- оказание друг другу помощи и принятие её когда это нужно;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- тренировка речи, развитие внимания, умения услышать,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запомнить услышанное, умения сообща решать задачи,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обсуждать разные вопросы, следить за ходом общего дела.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6. Педагог в позиции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«над», «рядом» 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 Дети смотрят на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педагога как на главный источник порицания и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поощрения.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6. Педагог занимает позицию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«рядом», «вместе».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7. Дружеские связи, склонность играть вместе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действовать не является предметом целенаправленного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воспитания но оценивается положительно.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7. Особое внимание уделяется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развитию коммуникативных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умений.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8. Организация занятия с использованием социо-игровых приёмов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8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Организация занятия как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игры-жизни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между группами и одновременно каждым из них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9. Педагог не выходит за границы намеченного.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9. Педагог должен идти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от детей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10. Дети работают на педагога.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Georgia" pitchFamily="18" charset="0"/>
                        </a:rPr>
                        <a:t>10. Дети работают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Georgia" pitchFamily="18" charset="0"/>
                        </a:rPr>
                        <a:t>на себя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673</Words>
  <Application>Microsoft Office PowerPoint</Application>
  <PresentationFormat>Экран (4:3)</PresentationFormat>
  <Paragraphs>85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</vt:lpstr>
      <vt:lpstr>Тема Office</vt:lpstr>
      <vt:lpstr>«Социо-игровые подходы  в организации  образовательного процесса  в логике  ФГОС ДО» </vt:lpstr>
      <vt:lpstr>Социо-игровая технология – это развитие ребёнка в игровом общении со сверстниками </vt:lpstr>
      <vt:lpstr>Основные условия</vt:lpstr>
      <vt:lpstr>Принципы работы с детьми</vt:lpstr>
      <vt:lpstr>Группы игровых заданий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СОЦИОИГРОВАЯ ТЕХНОЛОГИЯ В ДОУ</dc:title>
  <dc:creator>user</dc:creator>
  <cp:lastModifiedBy>Пользователь Windows</cp:lastModifiedBy>
  <cp:revision>10</cp:revision>
  <dcterms:created xsi:type="dcterms:W3CDTF">2014-10-12T15:24:26Z</dcterms:created>
  <dcterms:modified xsi:type="dcterms:W3CDTF">2018-03-13T06:47:15Z</dcterms:modified>
</cp:coreProperties>
</file>